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9" r:id="rId4"/>
    <p:sldId id="258" r:id="rId5"/>
    <p:sldId id="260" r:id="rId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330" autoAdjust="0"/>
  </p:normalViewPr>
  <p:slideViewPr>
    <p:cSldViewPr snapToGrid="0">
      <p:cViewPr varScale="1">
        <p:scale>
          <a:sx n="66" d="100"/>
          <a:sy n="66" d="100"/>
        </p:scale>
        <p:origin x="8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29519D-ABBF-4DBE-B229-DB76FCBF06FE}" type="datetimeFigureOut">
              <a:rPr lang="es-CO" smtClean="0"/>
              <a:t>22/12/2017</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47DAFC-2A5C-4AAD-B5CA-9D793E91921E}" type="slidenum">
              <a:rPr lang="es-CO" smtClean="0"/>
              <a:t>‹Nº›</a:t>
            </a:fld>
            <a:endParaRPr lang="es-CO"/>
          </a:p>
        </p:txBody>
      </p:sp>
    </p:spTree>
    <p:extLst>
      <p:ext uri="{BB962C8B-B14F-4D97-AF65-F5344CB8AC3E}">
        <p14:creationId xmlns:p14="http://schemas.microsoft.com/office/powerpoint/2010/main" val="1340188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1D47DAFC-2A5C-4AAD-B5CA-9D793E91921E}" type="slidenum">
              <a:rPr lang="es-CO" smtClean="0"/>
              <a:t>1</a:t>
            </a:fld>
            <a:endParaRPr lang="es-CO"/>
          </a:p>
        </p:txBody>
      </p:sp>
    </p:spTree>
    <p:extLst>
      <p:ext uri="{BB962C8B-B14F-4D97-AF65-F5344CB8AC3E}">
        <p14:creationId xmlns:p14="http://schemas.microsoft.com/office/powerpoint/2010/main" val="3776402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20C28A0C-15CB-41EB-A078-138963DA0F94}" type="datetimeFigureOut">
              <a:rPr lang="es-CO" smtClean="0"/>
              <a:t>22/12/2017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2364538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0C28A0C-15CB-41EB-A078-138963DA0F94}" type="datetimeFigureOut">
              <a:rPr lang="es-CO" smtClean="0"/>
              <a:t>22/12/2017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3916559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0C28A0C-15CB-41EB-A078-138963DA0F94}" type="datetimeFigureOut">
              <a:rPr lang="es-CO" smtClean="0"/>
              <a:t>22/12/2017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598606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0C28A0C-15CB-41EB-A078-138963DA0F94}" type="datetimeFigureOut">
              <a:rPr lang="es-CO" smtClean="0"/>
              <a:t>22/12/2017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1627491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0C28A0C-15CB-41EB-A078-138963DA0F94}" type="datetimeFigureOut">
              <a:rPr lang="es-CO" smtClean="0"/>
              <a:t>22/12/2017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97967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0C28A0C-15CB-41EB-A078-138963DA0F94}" type="datetimeFigureOut">
              <a:rPr lang="es-CO" smtClean="0"/>
              <a:t>22/12/2017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490039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0C28A0C-15CB-41EB-A078-138963DA0F94}" type="datetimeFigureOut">
              <a:rPr lang="es-CO" smtClean="0"/>
              <a:t>22/12/2017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3051066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0C28A0C-15CB-41EB-A078-138963DA0F94}" type="datetimeFigureOut">
              <a:rPr lang="es-CO" smtClean="0"/>
              <a:t>22/12/2017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4032210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0C28A0C-15CB-41EB-A078-138963DA0F94}" type="datetimeFigureOut">
              <a:rPr lang="es-CO" smtClean="0"/>
              <a:t>22/12/2017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2240791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0C28A0C-15CB-41EB-A078-138963DA0F94}" type="datetimeFigureOut">
              <a:rPr lang="es-CO" smtClean="0"/>
              <a:t>22/12/2017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1806635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0C28A0C-15CB-41EB-A078-138963DA0F94}" type="datetimeFigureOut">
              <a:rPr lang="es-CO" smtClean="0"/>
              <a:t>22/12/2017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2DF394B-ABA5-4659-BB39-3B5949342398}" type="slidenum">
              <a:rPr lang="es-CO" smtClean="0"/>
              <a:t>‹Nº›</a:t>
            </a:fld>
            <a:endParaRPr lang="es-CO"/>
          </a:p>
        </p:txBody>
      </p:sp>
    </p:spTree>
    <p:extLst>
      <p:ext uri="{BB962C8B-B14F-4D97-AF65-F5344CB8AC3E}">
        <p14:creationId xmlns:p14="http://schemas.microsoft.com/office/powerpoint/2010/main" val="4222956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C28A0C-15CB-41EB-A078-138963DA0F94}" type="datetimeFigureOut">
              <a:rPr lang="es-CO" smtClean="0"/>
              <a:t>22/12/2017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DF394B-ABA5-4659-BB39-3B5949342398}" type="slidenum">
              <a:rPr lang="es-CO" smtClean="0"/>
              <a:t>‹Nº›</a:t>
            </a:fld>
            <a:endParaRPr lang="es-CO"/>
          </a:p>
        </p:txBody>
      </p:sp>
    </p:spTree>
    <p:extLst>
      <p:ext uri="{BB962C8B-B14F-4D97-AF65-F5344CB8AC3E}">
        <p14:creationId xmlns:p14="http://schemas.microsoft.com/office/powerpoint/2010/main" val="2573992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728717" y="423081"/>
            <a:ext cx="9144000" cy="1637731"/>
          </a:xfr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a:bodyPr>
          <a:lstStyle/>
          <a:p>
            <a:r>
              <a:rPr lang="es-CO" sz="4800" b="1" dirty="0" smtClean="0">
                <a:latin typeface="Algerian" panose="04020705040A02060702" pitchFamily="82" charset="0"/>
              </a:rPr>
              <a:t>JUAN 16:13 </a:t>
            </a:r>
            <a:br>
              <a:rPr lang="es-CO" sz="4800" b="1" dirty="0" smtClean="0">
                <a:latin typeface="Algerian" panose="04020705040A02060702" pitchFamily="82" charset="0"/>
              </a:rPr>
            </a:br>
            <a:r>
              <a:rPr lang="es-CO" sz="4800" b="1" dirty="0" smtClean="0">
                <a:latin typeface="Algerian" panose="04020705040A02060702" pitchFamily="82" charset="0"/>
              </a:rPr>
              <a:t>Y LOS 6000 AÑOS DE PECADO.</a:t>
            </a:r>
            <a:endParaRPr lang="es-CO" sz="4800" b="1" dirty="0">
              <a:latin typeface="Algerian" panose="04020705040A02060702" pitchFamily="82" charset="0"/>
            </a:endParaRPr>
          </a:p>
        </p:txBody>
      </p:sp>
      <p:sp>
        <p:nvSpPr>
          <p:cNvPr id="3" name="Subtítulo 2"/>
          <p:cNvSpPr>
            <a:spLocks noGrp="1"/>
          </p:cNvSpPr>
          <p:nvPr>
            <p:ph type="subTitle" idx="1"/>
          </p:nvPr>
        </p:nvSpPr>
        <p:spPr>
          <a:xfrm>
            <a:off x="1728717" y="5295331"/>
            <a:ext cx="9144000" cy="1395755"/>
          </a:xfr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a:bodyPr>
          <a:lstStyle/>
          <a:p>
            <a:r>
              <a:rPr lang="es-CO" sz="2800" b="1" dirty="0" smtClean="0"/>
              <a:t>Todo está registrado minuciosamente en las Escrituras, y el Espíritu de Profecía. Lo único que tienes que hacer es, escudriñarlas con oración y dejarte guiar por ellas.   </a:t>
            </a:r>
          </a:p>
        </p:txBody>
      </p:sp>
      <p:pic>
        <p:nvPicPr>
          <p:cNvPr id="4" name="Imagen 3"/>
          <p:cNvPicPr>
            <a:picLocks noChangeAspect="1"/>
          </p:cNvPicPr>
          <p:nvPr/>
        </p:nvPicPr>
        <p:blipFill>
          <a:blip r:embed="rId3"/>
          <a:stretch>
            <a:fillRect/>
          </a:stretch>
        </p:blipFill>
        <p:spPr>
          <a:xfrm>
            <a:off x="3985146" y="2279176"/>
            <a:ext cx="4708478" cy="2902424"/>
          </a:xfrm>
          <a:prstGeom prst="rect">
            <a:avLst/>
          </a:prstGeo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2988986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lstStyle/>
          <a:p>
            <a:pPr algn="ctr"/>
            <a:r>
              <a:rPr lang="es-CO" dirty="0" smtClean="0"/>
              <a:t>JUAN 16:13, EXPLICA, EL SECRETO DE DIOS, SOBRE LOS 6000 AÑOS DE PECADO.</a:t>
            </a:r>
            <a:endParaRPr lang="es-CO" dirty="0"/>
          </a:p>
        </p:txBody>
      </p:sp>
      <p:sp>
        <p:nvSpPr>
          <p:cNvPr id="3" name="Marcador de contenido 2"/>
          <p:cNvSpPr>
            <a:spLocks noGrp="1"/>
          </p:cNvSpPr>
          <p:nvPr>
            <p:ph idx="1"/>
          </p:nvPr>
        </p:nvSpPr>
        <p:spPr>
          <a:xfrm>
            <a:off x="838200" y="1825624"/>
            <a:ext cx="7115629" cy="2412547"/>
          </a:xfrm>
        </p:spPr>
        <p:txBody>
          <a:bodyPr>
            <a:normAutofit/>
          </a:bodyPr>
          <a:lstStyle/>
          <a:p>
            <a:r>
              <a:rPr lang="es-CO" dirty="0" smtClean="0"/>
              <a:t>Muchas veces le he rogado a Dios que me de más claridad sobre el mensaje de los 6000 años de pecado. Y Él, por su misericordia, hoy 22 de Dic. de 2017, a la una de la mañana, desperté pensando en las Palabras de Cristo</a:t>
            </a:r>
            <a:r>
              <a:rPr lang="es-CO" dirty="0" smtClean="0"/>
              <a:t>:</a:t>
            </a:r>
            <a:endParaRPr lang="es-ES" dirty="0" smtClean="0"/>
          </a:p>
        </p:txBody>
      </p:sp>
      <p:pic>
        <p:nvPicPr>
          <p:cNvPr id="1026" name="Picture 2" descr="No hay texto alternativo automático disponi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8971" y="1926228"/>
            <a:ext cx="3254829" cy="2311943"/>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1638299" y="4715693"/>
            <a:ext cx="8492672" cy="181588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ES" sz="2800" dirty="0"/>
              <a:t>“Pero cuando venga el Espíritu de verdad, </a:t>
            </a:r>
            <a:r>
              <a:rPr lang="es-ES" sz="2800" u="sng" dirty="0"/>
              <a:t>Él os guiará a toda verdad</a:t>
            </a:r>
            <a:r>
              <a:rPr lang="es-ES" sz="2800" dirty="0"/>
              <a:t>; porque no hablará de sí mismo, sino que hablará todo lo que oiga, </a:t>
            </a:r>
            <a:r>
              <a:rPr lang="es-ES" sz="2800" u="sng" dirty="0"/>
              <a:t>y os hará saber las cosas que han de venir</a:t>
            </a:r>
            <a:r>
              <a:rPr lang="es-ES" sz="2800" dirty="0"/>
              <a:t>”. </a:t>
            </a:r>
            <a:r>
              <a:rPr lang="es-ES" sz="2800" dirty="0">
                <a:solidFill>
                  <a:srgbClr val="FF0000"/>
                </a:solidFill>
              </a:rPr>
              <a:t>(Juan 16:13).</a:t>
            </a:r>
          </a:p>
        </p:txBody>
      </p:sp>
    </p:spTree>
    <p:extLst>
      <p:ext uri="{BB962C8B-B14F-4D97-AF65-F5344CB8AC3E}">
        <p14:creationId xmlns:p14="http://schemas.microsoft.com/office/powerpoint/2010/main" val="1599618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1886"/>
            <a:ext cx="10515600" cy="6241143"/>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s-ES" dirty="0"/>
              <a:t>Y El </a:t>
            </a:r>
            <a:r>
              <a:rPr lang="es-ES" dirty="0" smtClean="0"/>
              <a:t>me </a:t>
            </a:r>
            <a:r>
              <a:rPr lang="es-ES" dirty="0"/>
              <a:t>dio </a:t>
            </a:r>
            <a:r>
              <a:rPr lang="es-ES" dirty="0" smtClean="0"/>
              <a:t>más claridad</a:t>
            </a:r>
            <a:r>
              <a:rPr lang="es-ES" dirty="0" smtClean="0"/>
              <a:t>, </a:t>
            </a:r>
            <a:r>
              <a:rPr lang="es-ES" dirty="0"/>
              <a:t>sobre el significado de este versículo, en relación, con lo que dice EGW en el CS, p 13. 1: </a:t>
            </a:r>
            <a:endParaRPr lang="es-ES" dirty="0" smtClean="0"/>
          </a:p>
          <a:p>
            <a:r>
              <a:rPr lang="es-ES" dirty="0" smtClean="0"/>
              <a:t>“</a:t>
            </a:r>
            <a:r>
              <a:rPr lang="es-ES" b="1" dirty="0">
                <a:latin typeface="Bell MT" panose="02020503060305020303" pitchFamily="18" charset="0"/>
              </a:rPr>
              <a:t>Mediante la ILUMINACIÓN DEL ESPÍRITU SANTO, las escenas de la lucha secular entre el bien y el mal fueron reveladas a quien escribe estas páginas. En una y otra ocasión se me permitió contemplar las peripecias de la gran lucha secular entre Cristo, Príncipe de la vida, Autor de nuestra salvación, y Satanás, príncipe del mal, autor del pecado y primer transgresor de la santa ley de Dios</a:t>
            </a:r>
            <a:r>
              <a:rPr lang="es-ES" b="1" dirty="0" smtClean="0">
                <a:latin typeface="Bell MT" panose="02020503060305020303" pitchFamily="18" charset="0"/>
              </a:rPr>
              <a:t>. La enemistas de Satanás contra Cristo se ensañó en los discípulos del Salvador</a:t>
            </a:r>
            <a:r>
              <a:rPr lang="es-ES" dirty="0" smtClean="0"/>
              <a:t>”.</a:t>
            </a:r>
            <a:endParaRPr lang="es-ES" dirty="0"/>
          </a:p>
          <a:p>
            <a:r>
              <a:rPr lang="es-ES" dirty="0"/>
              <a:t>Teniendo en cuenta que, estas palabras, las escribe EGW, después de mencionar en la página 12 por primer ves, los 6000 años de pecado: “</a:t>
            </a:r>
            <a:r>
              <a:rPr lang="es-ES" b="1" dirty="0">
                <a:latin typeface="Bell MT" panose="02020503060305020303" pitchFamily="18" charset="0"/>
              </a:rPr>
              <a:t>Pero a medida que la iglesia </a:t>
            </a:r>
            <a:r>
              <a:rPr lang="es-ES" b="1" dirty="0" smtClean="0">
                <a:latin typeface="Bell MT" panose="02020503060305020303" pitchFamily="18" charset="0"/>
              </a:rPr>
              <a:t>se </a:t>
            </a:r>
            <a:r>
              <a:rPr lang="es-ES" b="1" dirty="0">
                <a:latin typeface="Bell MT" panose="02020503060305020303" pitchFamily="18" charset="0"/>
              </a:rPr>
              <a:t>va acercando a su liberación final, Satanás obrará con mayor poder. Descenderá “teniendo grande ira, sabiendo que le queda poco tiempo</a:t>
            </a:r>
            <a:r>
              <a:rPr lang="es-ES" dirty="0"/>
              <a:t>”, </a:t>
            </a:r>
            <a:r>
              <a:rPr lang="es-ES" dirty="0">
                <a:solidFill>
                  <a:srgbClr val="FF0000"/>
                </a:solidFill>
              </a:rPr>
              <a:t>(Ap.12:12)… </a:t>
            </a:r>
            <a:endParaRPr lang="es-ES" dirty="0" smtClean="0">
              <a:solidFill>
                <a:srgbClr val="FF0000"/>
              </a:solidFill>
            </a:endParaRPr>
          </a:p>
          <a:p>
            <a:r>
              <a:rPr lang="es-ES" b="1" dirty="0" smtClean="0">
                <a:latin typeface="Bell MT" panose="02020503060305020303" pitchFamily="18" charset="0"/>
              </a:rPr>
              <a:t>Por </a:t>
            </a:r>
            <a:r>
              <a:rPr lang="es-ES" b="1" dirty="0">
                <a:latin typeface="Bell MT" panose="02020503060305020303" pitchFamily="18" charset="0"/>
              </a:rPr>
              <a:t>espacio de SEIS MIL AÑOS esa inteligencia maestra, después de haber sido la más alta entre los ángeles de Dios, no ha servido más que para el engaño y la ruina</a:t>
            </a:r>
            <a:r>
              <a:rPr lang="es-ES" dirty="0"/>
              <a:t>”.</a:t>
            </a:r>
          </a:p>
        </p:txBody>
      </p:sp>
    </p:spTree>
    <p:extLst>
      <p:ext uri="{BB962C8B-B14F-4D97-AF65-F5344CB8AC3E}">
        <p14:creationId xmlns:p14="http://schemas.microsoft.com/office/powerpoint/2010/main" val="3039557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36478"/>
            <a:ext cx="10515600" cy="6564573"/>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r>
              <a:rPr lang="es-CO" dirty="0" smtClean="0"/>
              <a:t>Leamos </a:t>
            </a:r>
            <a:r>
              <a:rPr lang="es-CO" dirty="0" smtClean="0"/>
              <a:t>nuevamente lo </a:t>
            </a:r>
            <a:r>
              <a:rPr lang="es-CO" dirty="0" smtClean="0"/>
              <a:t>que dice </a:t>
            </a:r>
            <a:r>
              <a:rPr lang="es-CO" dirty="0" smtClean="0">
                <a:solidFill>
                  <a:srgbClr val="FF0000"/>
                </a:solidFill>
              </a:rPr>
              <a:t>Juan 16:13</a:t>
            </a:r>
            <a:r>
              <a:rPr lang="es-CO" dirty="0" smtClean="0"/>
              <a:t>:</a:t>
            </a:r>
            <a:r>
              <a:rPr lang="es-ES" dirty="0"/>
              <a:t> </a:t>
            </a:r>
            <a:r>
              <a:rPr lang="es-ES" dirty="0" smtClean="0"/>
              <a:t>“Pero cuando venga el Espíritu de verdad, Él os guiará a toda verdad; porque no hablará de sí mismo, sino que hablará todo lo que </a:t>
            </a:r>
            <a:r>
              <a:rPr lang="es-ES" u="sng" dirty="0" smtClean="0"/>
              <a:t>OIGA</a:t>
            </a:r>
            <a:r>
              <a:rPr lang="es-ES" dirty="0" smtClean="0"/>
              <a:t>, y os hará </a:t>
            </a:r>
            <a:r>
              <a:rPr lang="es-ES" u="sng" dirty="0" smtClean="0"/>
              <a:t>SABER</a:t>
            </a:r>
            <a:r>
              <a:rPr lang="es-ES" dirty="0" smtClean="0"/>
              <a:t> las cosas que han de venir”.</a:t>
            </a:r>
          </a:p>
          <a:p>
            <a:pPr marL="0" indent="0">
              <a:buNone/>
            </a:pPr>
            <a:endParaRPr lang="es-CO" dirty="0" smtClean="0"/>
          </a:p>
          <a:p>
            <a:pPr marL="0" indent="0">
              <a:buNone/>
            </a:pPr>
            <a:r>
              <a:rPr lang="es-CO" dirty="0" smtClean="0"/>
              <a:t>Por tanto, las Palabras de Jesús.</a:t>
            </a:r>
            <a:r>
              <a:rPr lang="es-ES" dirty="0" smtClean="0"/>
              <a:t> “Pero del día y la hora, nadie sabe, ni los ángeles del cielo, sino sólo mi Padre”, </a:t>
            </a:r>
            <a:r>
              <a:rPr lang="es-ES" dirty="0" smtClean="0">
                <a:solidFill>
                  <a:srgbClr val="FF0000"/>
                </a:solidFill>
              </a:rPr>
              <a:t>(Mat.24:36), </a:t>
            </a:r>
            <a:r>
              <a:rPr lang="es-ES" dirty="0"/>
              <a:t>e</a:t>
            </a:r>
            <a:r>
              <a:rPr lang="es-ES" dirty="0" smtClean="0"/>
              <a:t>ran verdaderas. Lo que nos quiere decir aquí, es que, “El Padre”, le reveló este secreto al ES, y el ÉS, a EGW,  </a:t>
            </a:r>
            <a:r>
              <a:rPr lang="es-ES" dirty="0" smtClean="0"/>
              <a:t>en 1858, ya </a:t>
            </a:r>
            <a:r>
              <a:rPr lang="es-ES" dirty="0" smtClean="0"/>
              <a:t>que Él “</a:t>
            </a:r>
            <a:r>
              <a:rPr lang="es-ES" b="1" dirty="0" smtClean="0"/>
              <a:t>hablará todo lo que OIGA, y os hará </a:t>
            </a:r>
            <a:r>
              <a:rPr lang="es-ES" b="1" dirty="0" smtClean="0"/>
              <a:t>SABER</a:t>
            </a:r>
            <a:r>
              <a:rPr lang="es-ES" dirty="0" smtClean="0"/>
              <a:t>, </a:t>
            </a:r>
            <a:r>
              <a:rPr lang="es-ES" b="1" dirty="0" smtClean="0"/>
              <a:t>las cosas que han de </a:t>
            </a:r>
            <a:r>
              <a:rPr lang="es-ES" b="1" dirty="0" smtClean="0"/>
              <a:t>venir</a:t>
            </a:r>
            <a:r>
              <a:rPr lang="es-ES" dirty="0" smtClean="0"/>
              <a:t>”, </a:t>
            </a:r>
            <a:r>
              <a:rPr lang="es-ES" dirty="0" smtClean="0"/>
              <a:t>se lo reveló </a:t>
            </a:r>
            <a:r>
              <a:rPr lang="es-ES" dirty="0" smtClean="0"/>
              <a:t>en esa fecha, </a:t>
            </a:r>
            <a:r>
              <a:rPr lang="es-ES" dirty="0" smtClean="0"/>
              <a:t>cuando </a:t>
            </a:r>
            <a:r>
              <a:rPr lang="es-ES" dirty="0" smtClean="0"/>
              <a:t>ella recibió la revelación del Conflicto de los Siglos en 1858. Y lo </a:t>
            </a:r>
            <a:r>
              <a:rPr lang="es-ES" dirty="0" smtClean="0"/>
              <a:t>hiso, dice ella, </a:t>
            </a:r>
            <a:r>
              <a:rPr lang="es-ES" dirty="0" smtClean="0"/>
              <a:t>“</a:t>
            </a:r>
            <a:r>
              <a:rPr lang="es-ES" u="sng" dirty="0" smtClean="0"/>
              <a:t>En una y otra ocasión</a:t>
            </a:r>
            <a:r>
              <a:rPr lang="es-ES" dirty="0" smtClean="0"/>
              <a:t>”, </a:t>
            </a:r>
            <a:r>
              <a:rPr lang="es-ES" dirty="0" smtClean="0"/>
              <a:t>y </a:t>
            </a:r>
            <a:r>
              <a:rPr lang="es-ES" dirty="0" smtClean="0"/>
              <a:t>lo registra siente veces en el CS, p.12, 572, 609, 714, 717, 718 y 731, </a:t>
            </a:r>
            <a:r>
              <a:rPr lang="es-ES" u="sng" dirty="0" smtClean="0"/>
              <a:t>para dar a entender que es algo sumamente importante</a:t>
            </a:r>
            <a:r>
              <a:rPr lang="es-ES" dirty="0" smtClean="0"/>
              <a:t>; y también lo registra en 49 de sus Libros. </a:t>
            </a:r>
          </a:p>
          <a:p>
            <a:pPr marL="0" indent="0">
              <a:buNone/>
            </a:pPr>
            <a:endParaRPr lang="es-ES" dirty="0" smtClean="0"/>
          </a:p>
          <a:p>
            <a:pPr marL="0" indent="0">
              <a:buNone/>
            </a:pPr>
            <a:r>
              <a:rPr lang="es-ES" dirty="0" smtClean="0"/>
              <a:t>Por ende, podemos tener la plena seguridad, de que Jesús en verdad, no lo sabía, hasta que el Padre lo reveló a Él y al ES, en ese momento, por lo tanto, este mensaje proviene del Padre, al Hijo y al Espíritu Santo en Juan 16:13, y a través de Ellos, </a:t>
            </a:r>
            <a:r>
              <a:rPr lang="es-ES" dirty="0" smtClean="0"/>
              <a:t>a la profeta de Dios, y a </a:t>
            </a:r>
            <a:r>
              <a:rPr lang="es-ES" dirty="0" smtClean="0"/>
              <a:t>todos nosotros, conforme a la promesa de Cristo. Y como hemos visto, </a:t>
            </a:r>
            <a:r>
              <a:rPr lang="es-ES" dirty="0" smtClean="0"/>
              <a:t>si cada </a:t>
            </a:r>
            <a:r>
              <a:rPr lang="es-ES" dirty="0" smtClean="0"/>
              <a:t>una de las profecías, se han ido cumpliendo exactamente en el tiempo </a:t>
            </a:r>
            <a:r>
              <a:rPr lang="es-ES" dirty="0" smtClean="0"/>
              <a:t>señalado</a:t>
            </a:r>
            <a:r>
              <a:rPr lang="es-ES" dirty="0" smtClean="0"/>
              <a:t>. </a:t>
            </a:r>
            <a:r>
              <a:rPr lang="es-ES" dirty="0" smtClean="0"/>
              <a:t>¿Qué le hace pensar a usted, que esta no se cumplirá, siendo Palabra de Dios? </a:t>
            </a:r>
            <a:r>
              <a:rPr lang="es-ES" dirty="0" smtClean="0">
                <a:solidFill>
                  <a:srgbClr val="FF0000"/>
                </a:solidFill>
              </a:rPr>
              <a:t>(Ver Núm.23:19). </a:t>
            </a:r>
            <a:endParaRPr lang="es-ES" dirty="0">
              <a:solidFill>
                <a:srgbClr val="FF0000"/>
              </a:solidFill>
            </a:endParaRPr>
          </a:p>
        </p:txBody>
      </p:sp>
    </p:spTree>
    <p:extLst>
      <p:ext uri="{BB962C8B-B14F-4D97-AF65-F5344CB8AC3E}">
        <p14:creationId xmlns:p14="http://schemas.microsoft.com/office/powerpoint/2010/main" val="2372069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45144"/>
            <a:ext cx="10515600" cy="6574970"/>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r>
              <a:rPr lang="es-CO" dirty="0" smtClean="0"/>
              <a:t>Dado que este mensaje proviene de Dios, para todos los que quieran prepararse para su encuentro con Cristo, el llamado de Dios es que acepten esta revelación, ya que como hemos visto, es una revelación de Dios para este tiempo final, prepárense, su cumplimiento es inminente.</a:t>
            </a:r>
          </a:p>
          <a:p>
            <a:endParaRPr lang="es-CO" dirty="0"/>
          </a:p>
          <a:p>
            <a:r>
              <a:rPr lang="es-CO" dirty="0" smtClean="0"/>
              <a:t>Por ende, usted como Pastor, o Anciano de iglesia, su deber es proclamar esta verdad a la iglesia. Y usted hermano, hermana,  que está en otro redil, recuerde las palabras de Cristo:  </a:t>
            </a:r>
            <a:r>
              <a:rPr lang="es-ES" dirty="0" smtClean="0"/>
              <a:t>“</a:t>
            </a:r>
            <a:r>
              <a:rPr lang="es-ES" b="1" dirty="0" smtClean="0"/>
              <a:t>También </a:t>
            </a:r>
            <a:r>
              <a:rPr lang="es-ES" b="1" dirty="0"/>
              <a:t>tengo otras ovejas que no son de este redil; aquéllas también debo traer, y oirán mi voz; y habrá un rebaño, y un </a:t>
            </a:r>
            <a:r>
              <a:rPr lang="es-ES" b="1" dirty="0" smtClean="0"/>
              <a:t>pastor</a:t>
            </a:r>
            <a:r>
              <a:rPr lang="es-ES" dirty="0" smtClean="0"/>
              <a:t>”, </a:t>
            </a:r>
            <a:r>
              <a:rPr lang="es-ES" dirty="0" smtClean="0">
                <a:solidFill>
                  <a:srgbClr val="FF0000"/>
                </a:solidFill>
              </a:rPr>
              <a:t>(Juan 10:16). </a:t>
            </a:r>
          </a:p>
          <a:p>
            <a:r>
              <a:rPr lang="es-ES" dirty="0" smtClean="0"/>
              <a:t>No interesa en que redil se encuentre usted, si usted está escuchando este mensaje, venga y forme parte del verdadero redil de Cristo, el redil que “</a:t>
            </a:r>
            <a:r>
              <a:rPr lang="es-ES" b="1" dirty="0" smtClean="0"/>
              <a:t>guarda los mandamientos de Dios, y tiene el Testimonio de Jesucristo</a:t>
            </a:r>
            <a:r>
              <a:rPr lang="es-ES" dirty="0" smtClean="0"/>
              <a:t>”, </a:t>
            </a:r>
            <a:r>
              <a:rPr lang="es-ES" dirty="0" smtClean="0">
                <a:solidFill>
                  <a:srgbClr val="FF0000"/>
                </a:solidFill>
              </a:rPr>
              <a:t>(Ap.12:17). </a:t>
            </a:r>
            <a:endParaRPr lang="es-CO" dirty="0" smtClean="0">
              <a:solidFill>
                <a:srgbClr val="FF0000"/>
              </a:solidFill>
            </a:endParaRPr>
          </a:p>
          <a:p>
            <a:r>
              <a:rPr lang="es-CO" u="sng" dirty="0" smtClean="0"/>
              <a:t>Recuerden esto, por favor</a:t>
            </a:r>
            <a:r>
              <a:rPr lang="es-CO" dirty="0" smtClean="0"/>
              <a:t>: “</a:t>
            </a:r>
            <a:r>
              <a:rPr lang="es-ES" b="1" u="sng" dirty="0" smtClean="0"/>
              <a:t>CREED</a:t>
            </a:r>
            <a:r>
              <a:rPr lang="es-ES" b="1" dirty="0" smtClean="0"/>
              <a:t> </a:t>
            </a:r>
            <a:r>
              <a:rPr lang="es-ES" b="1" dirty="0"/>
              <a:t>en Jehová vuestro Dios, y estaréis seguros; </a:t>
            </a:r>
            <a:r>
              <a:rPr lang="es-ES" b="1" u="sng" dirty="0" smtClean="0"/>
              <a:t>CREED</a:t>
            </a:r>
            <a:r>
              <a:rPr lang="es-ES" b="1" dirty="0" smtClean="0"/>
              <a:t> </a:t>
            </a:r>
            <a:r>
              <a:rPr lang="es-ES" b="1" dirty="0"/>
              <a:t>a sus profetas, y seréis </a:t>
            </a:r>
            <a:r>
              <a:rPr lang="es-ES" b="1" dirty="0" smtClean="0"/>
              <a:t>prosperados</a:t>
            </a:r>
            <a:r>
              <a:rPr lang="es-ES" dirty="0" smtClean="0"/>
              <a:t>”. </a:t>
            </a:r>
            <a:r>
              <a:rPr lang="es-ES" dirty="0" smtClean="0">
                <a:solidFill>
                  <a:srgbClr val="FF0000"/>
                </a:solidFill>
              </a:rPr>
              <a:t>(</a:t>
            </a:r>
            <a:r>
              <a:rPr lang="es-CO" dirty="0" smtClean="0">
                <a:solidFill>
                  <a:srgbClr val="FF0000"/>
                </a:solidFill>
              </a:rPr>
              <a:t>2 Cro.20:20).</a:t>
            </a:r>
          </a:p>
          <a:p>
            <a:r>
              <a:rPr lang="es-ES" dirty="0" smtClean="0"/>
              <a:t>“</a:t>
            </a:r>
            <a:r>
              <a:rPr lang="es-ES" b="1" dirty="0" smtClean="0"/>
              <a:t>Porque </a:t>
            </a:r>
            <a:r>
              <a:rPr lang="es-ES" b="1" dirty="0"/>
              <a:t>no hará </a:t>
            </a:r>
            <a:r>
              <a:rPr lang="es-ES" b="1" u="sng" dirty="0" smtClean="0"/>
              <a:t>NADA</a:t>
            </a:r>
            <a:r>
              <a:rPr lang="es-ES" b="1" dirty="0" smtClean="0"/>
              <a:t> </a:t>
            </a:r>
            <a:r>
              <a:rPr lang="es-ES" b="1" dirty="0"/>
              <a:t>el Señor Jehová, sin que revele su secreto a sus siervos los </a:t>
            </a:r>
            <a:r>
              <a:rPr lang="es-ES" b="1" dirty="0" smtClean="0"/>
              <a:t>profetas</a:t>
            </a:r>
            <a:r>
              <a:rPr lang="es-ES" dirty="0" smtClean="0"/>
              <a:t>”. </a:t>
            </a:r>
            <a:r>
              <a:rPr lang="es-ES" dirty="0" smtClean="0">
                <a:solidFill>
                  <a:srgbClr val="FF0000"/>
                </a:solidFill>
              </a:rPr>
              <a:t>(</a:t>
            </a:r>
            <a:r>
              <a:rPr lang="es-CO" dirty="0" smtClean="0">
                <a:solidFill>
                  <a:srgbClr val="FF0000"/>
                </a:solidFill>
              </a:rPr>
              <a:t>Am.3:7)</a:t>
            </a:r>
          </a:p>
          <a:p>
            <a:r>
              <a:rPr lang="es-ES" dirty="0" smtClean="0"/>
              <a:t>Además dice: “</a:t>
            </a:r>
            <a:r>
              <a:rPr lang="es-ES" b="1" dirty="0" smtClean="0"/>
              <a:t>El </a:t>
            </a:r>
            <a:r>
              <a:rPr lang="es-ES" b="1" dirty="0"/>
              <a:t>secreto de Jehová es para los que le </a:t>
            </a:r>
            <a:r>
              <a:rPr lang="es-ES" b="1" u="sng" dirty="0"/>
              <a:t>temen</a:t>
            </a:r>
            <a:r>
              <a:rPr lang="es-ES" b="1" dirty="0"/>
              <a:t>; y a </a:t>
            </a:r>
            <a:r>
              <a:rPr lang="es-ES" b="1" u="sng" dirty="0"/>
              <a:t>ellos</a:t>
            </a:r>
            <a:r>
              <a:rPr lang="es-ES" b="1" dirty="0"/>
              <a:t> hará conocer su </a:t>
            </a:r>
            <a:r>
              <a:rPr lang="es-ES" b="1" dirty="0" smtClean="0"/>
              <a:t>pacto</a:t>
            </a:r>
            <a:r>
              <a:rPr lang="es-ES" dirty="0" smtClean="0"/>
              <a:t>”. </a:t>
            </a:r>
            <a:r>
              <a:rPr lang="es-ES" dirty="0" smtClean="0">
                <a:solidFill>
                  <a:srgbClr val="FF0000"/>
                </a:solidFill>
              </a:rPr>
              <a:t>(</a:t>
            </a:r>
            <a:r>
              <a:rPr lang="es-CO" dirty="0" smtClean="0">
                <a:solidFill>
                  <a:srgbClr val="FF0000"/>
                </a:solidFill>
              </a:rPr>
              <a:t>Sal.25:14).</a:t>
            </a:r>
          </a:p>
          <a:p>
            <a:endParaRPr lang="es-CO" dirty="0"/>
          </a:p>
        </p:txBody>
      </p:sp>
    </p:spTree>
    <p:extLst>
      <p:ext uri="{BB962C8B-B14F-4D97-AF65-F5344CB8AC3E}">
        <p14:creationId xmlns:p14="http://schemas.microsoft.com/office/powerpoint/2010/main" val="402164511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926</TotalTime>
  <Words>965</Words>
  <Application>Microsoft Office PowerPoint</Application>
  <PresentationFormat>Panorámica</PresentationFormat>
  <Paragraphs>22</Paragraphs>
  <Slides>5</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5</vt:i4>
      </vt:variant>
    </vt:vector>
  </HeadingPairs>
  <TitlesOfParts>
    <vt:vector size="11" baseType="lpstr">
      <vt:lpstr>Algerian</vt:lpstr>
      <vt:lpstr>Arial</vt:lpstr>
      <vt:lpstr>Bell MT</vt:lpstr>
      <vt:lpstr>Calibri</vt:lpstr>
      <vt:lpstr>Calibri Light</vt:lpstr>
      <vt:lpstr>Tema de Office</vt:lpstr>
      <vt:lpstr>JUAN 16:13  Y LOS 6000 AÑOS DE PECADO.</vt:lpstr>
      <vt:lpstr>JUAN 16:13, EXPLICA, EL SECRETO DE DIOS, SOBRE LOS 6000 AÑOS DE PECADO.</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JUAN 16:13 Y LOS 6000 AÑOS DE PECADO.</dc:title>
  <dc:creator>Usuario de Windows</dc:creator>
  <cp:lastModifiedBy>Usuario de Windows</cp:lastModifiedBy>
  <cp:revision>37</cp:revision>
  <dcterms:created xsi:type="dcterms:W3CDTF">2017-12-22T06:17:55Z</dcterms:created>
  <dcterms:modified xsi:type="dcterms:W3CDTF">2017-12-22T21:50:53Z</dcterms:modified>
</cp:coreProperties>
</file>